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4" r:id="rId3"/>
    <p:sldId id="260" r:id="rId4"/>
    <p:sldId id="257" r:id="rId5"/>
    <p:sldId id="258" r:id="rId6"/>
    <p:sldId id="263" r:id="rId7"/>
    <p:sldId id="266" r:id="rId8"/>
    <p:sldId id="261" r:id="rId9"/>
    <p:sldId id="262"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144"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27FF25-CEA1-4A5E-9556-7718DD20C4FA}" type="datetimeFigureOut">
              <a:rPr lang="en-US" smtClean="0"/>
              <a:t>5/3/2020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CBB11D-849C-403E-8620-418BE5D53CD4}" type="slidenum">
              <a:rPr lang="en-US" smtClean="0"/>
              <a:t>‹#›</a:t>
            </a:fld>
            <a:endParaRPr lang="en-US"/>
          </a:p>
        </p:txBody>
      </p:sp>
    </p:spTree>
    <p:extLst>
      <p:ext uri="{BB962C8B-B14F-4D97-AF65-F5344CB8AC3E}">
        <p14:creationId xmlns:p14="http://schemas.microsoft.com/office/powerpoint/2010/main" val="3957020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II can probably type in the definitions as you give them</a:t>
            </a:r>
          </a:p>
        </p:txBody>
      </p:sp>
      <p:sp>
        <p:nvSpPr>
          <p:cNvPr id="4" name="Slide Number Placeholder 3"/>
          <p:cNvSpPr>
            <a:spLocks noGrp="1"/>
          </p:cNvSpPr>
          <p:nvPr>
            <p:ph type="sldNum" sz="quarter" idx="5"/>
          </p:nvPr>
        </p:nvSpPr>
        <p:spPr/>
        <p:txBody>
          <a:bodyPr/>
          <a:lstStyle/>
          <a:p>
            <a:fld id="{8CCBB11D-849C-403E-8620-418BE5D53CD4}" type="slidenum">
              <a:rPr lang="en-US" smtClean="0"/>
              <a:t>3</a:t>
            </a:fld>
            <a:endParaRPr lang="en-US"/>
          </a:p>
        </p:txBody>
      </p:sp>
    </p:spTree>
    <p:extLst>
      <p:ext uri="{BB962C8B-B14F-4D97-AF65-F5344CB8AC3E}">
        <p14:creationId xmlns:p14="http://schemas.microsoft.com/office/powerpoint/2010/main" val="2303577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BC3BF-8D46-C144-A892-BC9F5C6D9D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544B60-1702-E644-8A4C-CEA45F4314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4D73E6-F7ED-6947-8F59-DDBD250D647A}"/>
              </a:ext>
            </a:extLst>
          </p:cNvPr>
          <p:cNvSpPr>
            <a:spLocks noGrp="1"/>
          </p:cNvSpPr>
          <p:nvPr>
            <p:ph type="dt" sz="half" idx="10"/>
          </p:nvPr>
        </p:nvSpPr>
        <p:spPr/>
        <p:txBody>
          <a:bodyPr/>
          <a:lstStyle/>
          <a:p>
            <a:fld id="{EF303998-A3CF-CC4C-8BE9-769C2B68F525}" type="datetimeFigureOut">
              <a:rPr lang="en-US" smtClean="0"/>
              <a:t>5/3/2020</a:t>
            </a:fld>
            <a:endParaRPr lang="en-US"/>
          </a:p>
        </p:txBody>
      </p:sp>
      <p:sp>
        <p:nvSpPr>
          <p:cNvPr id="5" name="Footer Placeholder 4">
            <a:extLst>
              <a:ext uri="{FF2B5EF4-FFF2-40B4-BE49-F238E27FC236}">
                <a16:creationId xmlns:a16="http://schemas.microsoft.com/office/drawing/2014/main" id="{1140E50D-5F56-B546-A4E9-3B979A52AF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32D20C-FBA8-254A-8108-C92B8BB69258}"/>
              </a:ext>
            </a:extLst>
          </p:cNvPr>
          <p:cNvSpPr>
            <a:spLocks noGrp="1"/>
          </p:cNvSpPr>
          <p:nvPr>
            <p:ph type="sldNum" sz="quarter" idx="12"/>
          </p:nvPr>
        </p:nvSpPr>
        <p:spPr/>
        <p:txBody>
          <a:bodyPr/>
          <a:lstStyle/>
          <a:p>
            <a:fld id="{605D54E8-E4AA-BD4C-BA73-081848F38F6C}" type="slidenum">
              <a:rPr lang="en-US" smtClean="0"/>
              <a:t>‹#›</a:t>
            </a:fld>
            <a:endParaRPr lang="en-US"/>
          </a:p>
        </p:txBody>
      </p:sp>
    </p:spTree>
    <p:extLst>
      <p:ext uri="{BB962C8B-B14F-4D97-AF65-F5344CB8AC3E}">
        <p14:creationId xmlns:p14="http://schemas.microsoft.com/office/powerpoint/2010/main" val="2767487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F89B5-65FD-7B48-BC6E-39725BEBE4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C26221-01F2-664C-AAF5-993D465E12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37A59B-C13E-394F-A3B1-5655CC44333D}"/>
              </a:ext>
            </a:extLst>
          </p:cNvPr>
          <p:cNvSpPr>
            <a:spLocks noGrp="1"/>
          </p:cNvSpPr>
          <p:nvPr>
            <p:ph type="dt" sz="half" idx="10"/>
          </p:nvPr>
        </p:nvSpPr>
        <p:spPr/>
        <p:txBody>
          <a:bodyPr/>
          <a:lstStyle/>
          <a:p>
            <a:fld id="{EF303998-A3CF-CC4C-8BE9-769C2B68F525}" type="datetimeFigureOut">
              <a:rPr lang="en-US" smtClean="0"/>
              <a:t>5/3/2020</a:t>
            </a:fld>
            <a:endParaRPr lang="en-US"/>
          </a:p>
        </p:txBody>
      </p:sp>
      <p:sp>
        <p:nvSpPr>
          <p:cNvPr id="5" name="Footer Placeholder 4">
            <a:extLst>
              <a:ext uri="{FF2B5EF4-FFF2-40B4-BE49-F238E27FC236}">
                <a16:creationId xmlns:a16="http://schemas.microsoft.com/office/drawing/2014/main" id="{C4E3A07D-3476-6546-BEFA-3DFF40DF69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4F93B0-E5D9-8A4B-A4B2-2C80712E531B}"/>
              </a:ext>
            </a:extLst>
          </p:cNvPr>
          <p:cNvSpPr>
            <a:spLocks noGrp="1"/>
          </p:cNvSpPr>
          <p:nvPr>
            <p:ph type="sldNum" sz="quarter" idx="12"/>
          </p:nvPr>
        </p:nvSpPr>
        <p:spPr/>
        <p:txBody>
          <a:bodyPr/>
          <a:lstStyle/>
          <a:p>
            <a:fld id="{605D54E8-E4AA-BD4C-BA73-081848F38F6C}" type="slidenum">
              <a:rPr lang="en-US" smtClean="0"/>
              <a:t>‹#›</a:t>
            </a:fld>
            <a:endParaRPr lang="en-US"/>
          </a:p>
        </p:txBody>
      </p:sp>
    </p:spTree>
    <p:extLst>
      <p:ext uri="{BB962C8B-B14F-4D97-AF65-F5344CB8AC3E}">
        <p14:creationId xmlns:p14="http://schemas.microsoft.com/office/powerpoint/2010/main" val="3380384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781ECA-600C-274C-8170-9AD7DE0221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70927C-3F9F-6B4E-A7DB-054CB343D4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E09ADD-D610-DB4C-874C-EC1BE8138B88}"/>
              </a:ext>
            </a:extLst>
          </p:cNvPr>
          <p:cNvSpPr>
            <a:spLocks noGrp="1"/>
          </p:cNvSpPr>
          <p:nvPr>
            <p:ph type="dt" sz="half" idx="10"/>
          </p:nvPr>
        </p:nvSpPr>
        <p:spPr/>
        <p:txBody>
          <a:bodyPr/>
          <a:lstStyle/>
          <a:p>
            <a:fld id="{EF303998-A3CF-CC4C-8BE9-769C2B68F525}" type="datetimeFigureOut">
              <a:rPr lang="en-US" smtClean="0"/>
              <a:t>5/3/2020</a:t>
            </a:fld>
            <a:endParaRPr lang="en-US"/>
          </a:p>
        </p:txBody>
      </p:sp>
      <p:sp>
        <p:nvSpPr>
          <p:cNvPr id="5" name="Footer Placeholder 4">
            <a:extLst>
              <a:ext uri="{FF2B5EF4-FFF2-40B4-BE49-F238E27FC236}">
                <a16:creationId xmlns:a16="http://schemas.microsoft.com/office/drawing/2014/main" id="{B660E885-80BB-604D-9607-54F1FCFD84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457737-B4D1-1245-8626-3D2679F51F78}"/>
              </a:ext>
            </a:extLst>
          </p:cNvPr>
          <p:cNvSpPr>
            <a:spLocks noGrp="1"/>
          </p:cNvSpPr>
          <p:nvPr>
            <p:ph type="sldNum" sz="quarter" idx="12"/>
          </p:nvPr>
        </p:nvSpPr>
        <p:spPr/>
        <p:txBody>
          <a:bodyPr/>
          <a:lstStyle/>
          <a:p>
            <a:fld id="{605D54E8-E4AA-BD4C-BA73-081848F38F6C}" type="slidenum">
              <a:rPr lang="en-US" smtClean="0"/>
              <a:t>‹#›</a:t>
            </a:fld>
            <a:endParaRPr lang="en-US"/>
          </a:p>
        </p:txBody>
      </p:sp>
    </p:spTree>
    <p:extLst>
      <p:ext uri="{BB962C8B-B14F-4D97-AF65-F5344CB8AC3E}">
        <p14:creationId xmlns:p14="http://schemas.microsoft.com/office/powerpoint/2010/main" val="2036072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DBDF8-485C-D74D-B324-1408C20FF0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9D1672-02E6-2144-8DB9-00EF5BF3D7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9A29F6-E0EB-FA4E-A5FD-811FB97E1B8F}"/>
              </a:ext>
            </a:extLst>
          </p:cNvPr>
          <p:cNvSpPr>
            <a:spLocks noGrp="1"/>
          </p:cNvSpPr>
          <p:nvPr>
            <p:ph type="dt" sz="half" idx="10"/>
          </p:nvPr>
        </p:nvSpPr>
        <p:spPr/>
        <p:txBody>
          <a:bodyPr/>
          <a:lstStyle/>
          <a:p>
            <a:fld id="{EF303998-A3CF-CC4C-8BE9-769C2B68F525}" type="datetimeFigureOut">
              <a:rPr lang="en-US" smtClean="0"/>
              <a:t>5/3/2020</a:t>
            </a:fld>
            <a:endParaRPr lang="en-US"/>
          </a:p>
        </p:txBody>
      </p:sp>
      <p:sp>
        <p:nvSpPr>
          <p:cNvPr id="5" name="Footer Placeholder 4">
            <a:extLst>
              <a:ext uri="{FF2B5EF4-FFF2-40B4-BE49-F238E27FC236}">
                <a16:creationId xmlns:a16="http://schemas.microsoft.com/office/drawing/2014/main" id="{89C58F92-1AFA-094F-B865-62590B7757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3A46A9-FD76-174D-9C1E-ED8BDAF046A0}"/>
              </a:ext>
            </a:extLst>
          </p:cNvPr>
          <p:cNvSpPr>
            <a:spLocks noGrp="1"/>
          </p:cNvSpPr>
          <p:nvPr>
            <p:ph type="sldNum" sz="quarter" idx="12"/>
          </p:nvPr>
        </p:nvSpPr>
        <p:spPr/>
        <p:txBody>
          <a:bodyPr/>
          <a:lstStyle/>
          <a:p>
            <a:fld id="{605D54E8-E4AA-BD4C-BA73-081848F38F6C}" type="slidenum">
              <a:rPr lang="en-US" smtClean="0"/>
              <a:t>‹#›</a:t>
            </a:fld>
            <a:endParaRPr lang="en-US"/>
          </a:p>
        </p:txBody>
      </p:sp>
    </p:spTree>
    <p:extLst>
      <p:ext uri="{BB962C8B-B14F-4D97-AF65-F5344CB8AC3E}">
        <p14:creationId xmlns:p14="http://schemas.microsoft.com/office/powerpoint/2010/main" val="3417189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9524E-3719-224A-8258-E529CDF9F6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5C315F-F765-8743-A863-9472170228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4DDA8B-00B1-8648-B4C3-E14D4FCAFD6B}"/>
              </a:ext>
            </a:extLst>
          </p:cNvPr>
          <p:cNvSpPr>
            <a:spLocks noGrp="1"/>
          </p:cNvSpPr>
          <p:nvPr>
            <p:ph type="dt" sz="half" idx="10"/>
          </p:nvPr>
        </p:nvSpPr>
        <p:spPr/>
        <p:txBody>
          <a:bodyPr/>
          <a:lstStyle/>
          <a:p>
            <a:fld id="{EF303998-A3CF-CC4C-8BE9-769C2B68F525}" type="datetimeFigureOut">
              <a:rPr lang="en-US" smtClean="0"/>
              <a:t>5/3/2020</a:t>
            </a:fld>
            <a:endParaRPr lang="en-US"/>
          </a:p>
        </p:txBody>
      </p:sp>
      <p:sp>
        <p:nvSpPr>
          <p:cNvPr id="5" name="Footer Placeholder 4">
            <a:extLst>
              <a:ext uri="{FF2B5EF4-FFF2-40B4-BE49-F238E27FC236}">
                <a16:creationId xmlns:a16="http://schemas.microsoft.com/office/drawing/2014/main" id="{2839168C-252C-0843-ADC6-3A91742FC6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C80498-CF32-A24D-A2F2-89FE88EF6875}"/>
              </a:ext>
            </a:extLst>
          </p:cNvPr>
          <p:cNvSpPr>
            <a:spLocks noGrp="1"/>
          </p:cNvSpPr>
          <p:nvPr>
            <p:ph type="sldNum" sz="quarter" idx="12"/>
          </p:nvPr>
        </p:nvSpPr>
        <p:spPr/>
        <p:txBody>
          <a:bodyPr/>
          <a:lstStyle/>
          <a:p>
            <a:fld id="{605D54E8-E4AA-BD4C-BA73-081848F38F6C}" type="slidenum">
              <a:rPr lang="en-US" smtClean="0"/>
              <a:t>‹#›</a:t>
            </a:fld>
            <a:endParaRPr lang="en-US"/>
          </a:p>
        </p:txBody>
      </p:sp>
    </p:spTree>
    <p:extLst>
      <p:ext uri="{BB962C8B-B14F-4D97-AF65-F5344CB8AC3E}">
        <p14:creationId xmlns:p14="http://schemas.microsoft.com/office/powerpoint/2010/main" val="245582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9FC0E-B2B6-C347-86BB-3596A63F8C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BB6942-924A-3C4D-9E7D-1E14FBAD0A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54A2618-26E3-1442-ADF0-C1FD844F34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44D541-0DC7-0045-98AF-A9881CD097F3}"/>
              </a:ext>
            </a:extLst>
          </p:cNvPr>
          <p:cNvSpPr>
            <a:spLocks noGrp="1"/>
          </p:cNvSpPr>
          <p:nvPr>
            <p:ph type="dt" sz="half" idx="10"/>
          </p:nvPr>
        </p:nvSpPr>
        <p:spPr/>
        <p:txBody>
          <a:bodyPr/>
          <a:lstStyle/>
          <a:p>
            <a:fld id="{EF303998-A3CF-CC4C-8BE9-769C2B68F525}" type="datetimeFigureOut">
              <a:rPr lang="en-US" smtClean="0"/>
              <a:t>5/3/2020</a:t>
            </a:fld>
            <a:endParaRPr lang="en-US"/>
          </a:p>
        </p:txBody>
      </p:sp>
      <p:sp>
        <p:nvSpPr>
          <p:cNvPr id="6" name="Footer Placeholder 5">
            <a:extLst>
              <a:ext uri="{FF2B5EF4-FFF2-40B4-BE49-F238E27FC236}">
                <a16:creationId xmlns:a16="http://schemas.microsoft.com/office/drawing/2014/main" id="{0118EB31-A647-A44F-AFCC-D3C6A8A690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A0232B-7EA7-394E-8493-BDEC146E5F6B}"/>
              </a:ext>
            </a:extLst>
          </p:cNvPr>
          <p:cNvSpPr>
            <a:spLocks noGrp="1"/>
          </p:cNvSpPr>
          <p:nvPr>
            <p:ph type="sldNum" sz="quarter" idx="12"/>
          </p:nvPr>
        </p:nvSpPr>
        <p:spPr/>
        <p:txBody>
          <a:bodyPr/>
          <a:lstStyle/>
          <a:p>
            <a:fld id="{605D54E8-E4AA-BD4C-BA73-081848F38F6C}" type="slidenum">
              <a:rPr lang="en-US" smtClean="0"/>
              <a:t>‹#›</a:t>
            </a:fld>
            <a:endParaRPr lang="en-US"/>
          </a:p>
        </p:txBody>
      </p:sp>
    </p:spTree>
    <p:extLst>
      <p:ext uri="{BB962C8B-B14F-4D97-AF65-F5344CB8AC3E}">
        <p14:creationId xmlns:p14="http://schemas.microsoft.com/office/powerpoint/2010/main" val="3054071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7F3B3-1EBF-2640-9B97-8CA1361C68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F38020-E165-3640-B7D5-BDDB2AD169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94F7DC-FC89-8A4D-95AA-C7BA1826B8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C815A3-AF1A-C84E-9BC6-420C2850B3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922956-9813-7547-960B-BBFDDFD7CF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6A0729-3C9A-1747-B661-4ABCAF34EB03}"/>
              </a:ext>
            </a:extLst>
          </p:cNvPr>
          <p:cNvSpPr>
            <a:spLocks noGrp="1"/>
          </p:cNvSpPr>
          <p:nvPr>
            <p:ph type="dt" sz="half" idx="10"/>
          </p:nvPr>
        </p:nvSpPr>
        <p:spPr/>
        <p:txBody>
          <a:bodyPr/>
          <a:lstStyle/>
          <a:p>
            <a:fld id="{EF303998-A3CF-CC4C-8BE9-769C2B68F525}" type="datetimeFigureOut">
              <a:rPr lang="en-US" smtClean="0"/>
              <a:t>5/3/2020</a:t>
            </a:fld>
            <a:endParaRPr lang="en-US"/>
          </a:p>
        </p:txBody>
      </p:sp>
      <p:sp>
        <p:nvSpPr>
          <p:cNvPr id="8" name="Footer Placeholder 7">
            <a:extLst>
              <a:ext uri="{FF2B5EF4-FFF2-40B4-BE49-F238E27FC236}">
                <a16:creationId xmlns:a16="http://schemas.microsoft.com/office/drawing/2014/main" id="{6F78E098-36A5-F842-B427-342C964189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9AEF07-653B-6345-A041-3495BB0DBC01}"/>
              </a:ext>
            </a:extLst>
          </p:cNvPr>
          <p:cNvSpPr>
            <a:spLocks noGrp="1"/>
          </p:cNvSpPr>
          <p:nvPr>
            <p:ph type="sldNum" sz="quarter" idx="12"/>
          </p:nvPr>
        </p:nvSpPr>
        <p:spPr/>
        <p:txBody>
          <a:bodyPr/>
          <a:lstStyle/>
          <a:p>
            <a:fld id="{605D54E8-E4AA-BD4C-BA73-081848F38F6C}" type="slidenum">
              <a:rPr lang="en-US" smtClean="0"/>
              <a:t>‹#›</a:t>
            </a:fld>
            <a:endParaRPr lang="en-US"/>
          </a:p>
        </p:txBody>
      </p:sp>
    </p:spTree>
    <p:extLst>
      <p:ext uri="{BB962C8B-B14F-4D97-AF65-F5344CB8AC3E}">
        <p14:creationId xmlns:p14="http://schemas.microsoft.com/office/powerpoint/2010/main" val="1236147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75B38-66DE-4440-A02B-3A1529F099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E4E259-B871-2547-A940-6339C27BAB26}"/>
              </a:ext>
            </a:extLst>
          </p:cNvPr>
          <p:cNvSpPr>
            <a:spLocks noGrp="1"/>
          </p:cNvSpPr>
          <p:nvPr>
            <p:ph type="dt" sz="half" idx="10"/>
          </p:nvPr>
        </p:nvSpPr>
        <p:spPr/>
        <p:txBody>
          <a:bodyPr/>
          <a:lstStyle/>
          <a:p>
            <a:fld id="{EF303998-A3CF-CC4C-8BE9-769C2B68F525}" type="datetimeFigureOut">
              <a:rPr lang="en-US" smtClean="0"/>
              <a:t>5/3/2020</a:t>
            </a:fld>
            <a:endParaRPr lang="en-US"/>
          </a:p>
        </p:txBody>
      </p:sp>
      <p:sp>
        <p:nvSpPr>
          <p:cNvPr id="4" name="Footer Placeholder 3">
            <a:extLst>
              <a:ext uri="{FF2B5EF4-FFF2-40B4-BE49-F238E27FC236}">
                <a16:creationId xmlns:a16="http://schemas.microsoft.com/office/drawing/2014/main" id="{D10DB7AE-FC35-9146-81D2-AB23D2C113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4973EE-AFAE-4C40-A81F-57003ADE845A}"/>
              </a:ext>
            </a:extLst>
          </p:cNvPr>
          <p:cNvSpPr>
            <a:spLocks noGrp="1"/>
          </p:cNvSpPr>
          <p:nvPr>
            <p:ph type="sldNum" sz="quarter" idx="12"/>
          </p:nvPr>
        </p:nvSpPr>
        <p:spPr/>
        <p:txBody>
          <a:bodyPr/>
          <a:lstStyle/>
          <a:p>
            <a:fld id="{605D54E8-E4AA-BD4C-BA73-081848F38F6C}" type="slidenum">
              <a:rPr lang="en-US" smtClean="0"/>
              <a:t>‹#›</a:t>
            </a:fld>
            <a:endParaRPr lang="en-US"/>
          </a:p>
        </p:txBody>
      </p:sp>
    </p:spTree>
    <p:extLst>
      <p:ext uri="{BB962C8B-B14F-4D97-AF65-F5344CB8AC3E}">
        <p14:creationId xmlns:p14="http://schemas.microsoft.com/office/powerpoint/2010/main" val="1457532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144E7D-CCD3-4E4E-9229-57AE36DA6EF2}"/>
              </a:ext>
            </a:extLst>
          </p:cNvPr>
          <p:cNvSpPr>
            <a:spLocks noGrp="1"/>
          </p:cNvSpPr>
          <p:nvPr>
            <p:ph type="dt" sz="half" idx="10"/>
          </p:nvPr>
        </p:nvSpPr>
        <p:spPr/>
        <p:txBody>
          <a:bodyPr/>
          <a:lstStyle/>
          <a:p>
            <a:fld id="{EF303998-A3CF-CC4C-8BE9-769C2B68F525}" type="datetimeFigureOut">
              <a:rPr lang="en-US" smtClean="0"/>
              <a:t>5/3/2020</a:t>
            </a:fld>
            <a:endParaRPr lang="en-US"/>
          </a:p>
        </p:txBody>
      </p:sp>
      <p:sp>
        <p:nvSpPr>
          <p:cNvPr id="3" name="Footer Placeholder 2">
            <a:extLst>
              <a:ext uri="{FF2B5EF4-FFF2-40B4-BE49-F238E27FC236}">
                <a16:creationId xmlns:a16="http://schemas.microsoft.com/office/drawing/2014/main" id="{D2ADBE63-0A91-284F-BDC3-CF550C15EB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196CCC-10E8-C048-9047-F29F12B33FB2}"/>
              </a:ext>
            </a:extLst>
          </p:cNvPr>
          <p:cNvSpPr>
            <a:spLocks noGrp="1"/>
          </p:cNvSpPr>
          <p:nvPr>
            <p:ph type="sldNum" sz="quarter" idx="12"/>
          </p:nvPr>
        </p:nvSpPr>
        <p:spPr/>
        <p:txBody>
          <a:bodyPr/>
          <a:lstStyle/>
          <a:p>
            <a:fld id="{605D54E8-E4AA-BD4C-BA73-081848F38F6C}" type="slidenum">
              <a:rPr lang="en-US" smtClean="0"/>
              <a:t>‹#›</a:t>
            </a:fld>
            <a:endParaRPr lang="en-US"/>
          </a:p>
        </p:txBody>
      </p:sp>
    </p:spTree>
    <p:extLst>
      <p:ext uri="{BB962C8B-B14F-4D97-AF65-F5344CB8AC3E}">
        <p14:creationId xmlns:p14="http://schemas.microsoft.com/office/powerpoint/2010/main" val="3639747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00989-9945-7447-8728-F37CEE7663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21FD13-2A1E-4B48-BD6B-1E59E1D298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996F2B-ACDF-1041-AABC-7006FFFF0B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53730D-5685-8042-A9AF-805FAD52DDF2}"/>
              </a:ext>
            </a:extLst>
          </p:cNvPr>
          <p:cNvSpPr>
            <a:spLocks noGrp="1"/>
          </p:cNvSpPr>
          <p:nvPr>
            <p:ph type="dt" sz="half" idx="10"/>
          </p:nvPr>
        </p:nvSpPr>
        <p:spPr/>
        <p:txBody>
          <a:bodyPr/>
          <a:lstStyle/>
          <a:p>
            <a:fld id="{EF303998-A3CF-CC4C-8BE9-769C2B68F525}" type="datetimeFigureOut">
              <a:rPr lang="en-US" smtClean="0"/>
              <a:t>5/3/2020</a:t>
            </a:fld>
            <a:endParaRPr lang="en-US"/>
          </a:p>
        </p:txBody>
      </p:sp>
      <p:sp>
        <p:nvSpPr>
          <p:cNvPr id="6" name="Footer Placeholder 5">
            <a:extLst>
              <a:ext uri="{FF2B5EF4-FFF2-40B4-BE49-F238E27FC236}">
                <a16:creationId xmlns:a16="http://schemas.microsoft.com/office/drawing/2014/main" id="{F51D5CF1-F670-1B46-B5F9-00BBA7C216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1E6E63-E0C1-664A-A52F-5608E084DC20}"/>
              </a:ext>
            </a:extLst>
          </p:cNvPr>
          <p:cNvSpPr>
            <a:spLocks noGrp="1"/>
          </p:cNvSpPr>
          <p:nvPr>
            <p:ph type="sldNum" sz="quarter" idx="12"/>
          </p:nvPr>
        </p:nvSpPr>
        <p:spPr/>
        <p:txBody>
          <a:bodyPr/>
          <a:lstStyle/>
          <a:p>
            <a:fld id="{605D54E8-E4AA-BD4C-BA73-081848F38F6C}" type="slidenum">
              <a:rPr lang="en-US" smtClean="0"/>
              <a:t>‹#›</a:t>
            </a:fld>
            <a:endParaRPr lang="en-US"/>
          </a:p>
        </p:txBody>
      </p:sp>
    </p:spTree>
    <p:extLst>
      <p:ext uri="{BB962C8B-B14F-4D97-AF65-F5344CB8AC3E}">
        <p14:creationId xmlns:p14="http://schemas.microsoft.com/office/powerpoint/2010/main" val="1897773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70BC0-2ADB-C645-ABB1-28D41C583D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EE2C92-746C-8545-A1B7-749B24ED06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73338B-212A-C342-AC28-05610450C9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E750D6-8F62-0443-9A58-21EC3A43743E}"/>
              </a:ext>
            </a:extLst>
          </p:cNvPr>
          <p:cNvSpPr>
            <a:spLocks noGrp="1"/>
          </p:cNvSpPr>
          <p:nvPr>
            <p:ph type="dt" sz="half" idx="10"/>
          </p:nvPr>
        </p:nvSpPr>
        <p:spPr/>
        <p:txBody>
          <a:bodyPr/>
          <a:lstStyle/>
          <a:p>
            <a:fld id="{EF303998-A3CF-CC4C-8BE9-769C2B68F525}" type="datetimeFigureOut">
              <a:rPr lang="en-US" smtClean="0"/>
              <a:t>5/3/2020</a:t>
            </a:fld>
            <a:endParaRPr lang="en-US"/>
          </a:p>
        </p:txBody>
      </p:sp>
      <p:sp>
        <p:nvSpPr>
          <p:cNvPr id="6" name="Footer Placeholder 5">
            <a:extLst>
              <a:ext uri="{FF2B5EF4-FFF2-40B4-BE49-F238E27FC236}">
                <a16:creationId xmlns:a16="http://schemas.microsoft.com/office/drawing/2014/main" id="{FAE3A2AE-1F4A-594A-AC41-C9E86D3591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015583-DC0F-9941-BC74-208D511331BD}"/>
              </a:ext>
            </a:extLst>
          </p:cNvPr>
          <p:cNvSpPr>
            <a:spLocks noGrp="1"/>
          </p:cNvSpPr>
          <p:nvPr>
            <p:ph type="sldNum" sz="quarter" idx="12"/>
          </p:nvPr>
        </p:nvSpPr>
        <p:spPr/>
        <p:txBody>
          <a:bodyPr/>
          <a:lstStyle/>
          <a:p>
            <a:fld id="{605D54E8-E4AA-BD4C-BA73-081848F38F6C}" type="slidenum">
              <a:rPr lang="en-US" smtClean="0"/>
              <a:t>‹#›</a:t>
            </a:fld>
            <a:endParaRPr lang="en-US"/>
          </a:p>
        </p:txBody>
      </p:sp>
    </p:spTree>
    <p:extLst>
      <p:ext uri="{BB962C8B-B14F-4D97-AF65-F5344CB8AC3E}">
        <p14:creationId xmlns:p14="http://schemas.microsoft.com/office/powerpoint/2010/main" val="1931225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0BBBEF-CDA9-4747-A5F0-CDFE371D91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6E5858-20DD-9F43-932C-F10B10D12B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D7A936-22FE-504C-93CF-1F5EFDBE10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03998-A3CF-CC4C-8BE9-769C2B68F525}" type="datetimeFigureOut">
              <a:rPr lang="en-US" smtClean="0"/>
              <a:t>5/3/2020</a:t>
            </a:fld>
            <a:endParaRPr lang="en-US"/>
          </a:p>
        </p:txBody>
      </p:sp>
      <p:sp>
        <p:nvSpPr>
          <p:cNvPr id="5" name="Footer Placeholder 4">
            <a:extLst>
              <a:ext uri="{FF2B5EF4-FFF2-40B4-BE49-F238E27FC236}">
                <a16:creationId xmlns:a16="http://schemas.microsoft.com/office/drawing/2014/main" id="{D3DD0CC9-5C1F-E04D-8BC3-F1BCBD2316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3FFB21-E152-1C45-8063-F10DD8E890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D54E8-E4AA-BD4C-BA73-081848F38F6C}" type="slidenum">
              <a:rPr lang="en-US" smtClean="0"/>
              <a:t>‹#›</a:t>
            </a:fld>
            <a:endParaRPr lang="en-US"/>
          </a:p>
        </p:txBody>
      </p:sp>
    </p:spTree>
    <p:extLst>
      <p:ext uri="{BB962C8B-B14F-4D97-AF65-F5344CB8AC3E}">
        <p14:creationId xmlns:p14="http://schemas.microsoft.com/office/powerpoint/2010/main" val="614898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FF64C2E-D8E4-B84C-8954-23C89035AE0E}"/>
              </a:ext>
            </a:extLst>
          </p:cNvPr>
          <p:cNvSpPr>
            <a:spLocks noGrp="1"/>
          </p:cNvSpPr>
          <p:nvPr>
            <p:ph type="ctrTitle"/>
          </p:nvPr>
        </p:nvSpPr>
        <p:spPr>
          <a:xfrm>
            <a:off x="6590662" y="4267832"/>
            <a:ext cx="4805996" cy="1297115"/>
          </a:xfrm>
        </p:spPr>
        <p:txBody>
          <a:bodyPr anchor="t">
            <a:normAutofit/>
          </a:bodyPr>
          <a:lstStyle/>
          <a:p>
            <a:pPr algn="l"/>
            <a:r>
              <a:rPr lang="en-US" sz="4100">
                <a:solidFill>
                  <a:srgbClr val="000000"/>
                </a:solidFill>
              </a:rPr>
              <a:t>Canoeing the Mountains</a:t>
            </a:r>
          </a:p>
        </p:txBody>
      </p:sp>
      <p:sp>
        <p:nvSpPr>
          <p:cNvPr id="3" name="Subtitle 2">
            <a:extLst>
              <a:ext uri="{FF2B5EF4-FFF2-40B4-BE49-F238E27FC236}">
                <a16:creationId xmlns:a16="http://schemas.microsoft.com/office/drawing/2014/main" id="{D58304FD-D63B-A44E-A353-BEFF0A243F2A}"/>
              </a:ext>
            </a:extLst>
          </p:cNvPr>
          <p:cNvSpPr>
            <a:spLocks noGrp="1"/>
          </p:cNvSpPr>
          <p:nvPr>
            <p:ph type="subTitle" idx="1"/>
          </p:nvPr>
        </p:nvSpPr>
        <p:spPr>
          <a:xfrm>
            <a:off x="6590966" y="3428999"/>
            <a:ext cx="4805691" cy="838831"/>
          </a:xfrm>
        </p:spPr>
        <p:txBody>
          <a:bodyPr anchor="b">
            <a:normAutofit/>
          </a:bodyPr>
          <a:lstStyle/>
          <a:p>
            <a:pPr algn="l"/>
            <a:r>
              <a:rPr lang="en-US" sz="1800" dirty="0">
                <a:solidFill>
                  <a:srgbClr val="000000"/>
                </a:solidFill>
              </a:rPr>
              <a:t>No One is Going to Follow You off the Map Unless They Trust You on the Map</a:t>
            </a:r>
          </a:p>
        </p:txBody>
      </p:sp>
      <p:sp>
        <p:nvSpPr>
          <p:cNvPr id="14"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Mountains">
            <a:extLst>
              <a:ext uri="{FF2B5EF4-FFF2-40B4-BE49-F238E27FC236}">
                <a16:creationId xmlns:a16="http://schemas.microsoft.com/office/drawing/2014/main" id="{44B444F8-B89B-4659-8922-06319824429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1435359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63C11A00-A2A3-417C-B33D-DC753ED7C3B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3964" t="3964" r="3964" b="3964"/>
          <a:stretch>
            <a:fillRect/>
          </a:stretch>
        </p:blipFill>
        <p:spPr>
          <a:xfrm>
            <a:off x="0" y="1"/>
            <a:ext cx="12192000" cy="6857998"/>
          </a:xfrm>
          <a:custGeom>
            <a:avLst/>
            <a:gdLst>
              <a:gd name="connsiteX0" fmla="*/ 0 w 12192000"/>
              <a:gd name="connsiteY0" fmla="*/ 0 h 6857998"/>
              <a:gd name="connsiteX1" fmla="*/ 12192000 w 12192000"/>
              <a:gd name="connsiteY1" fmla="*/ 0 h 6857998"/>
              <a:gd name="connsiteX2" fmla="*/ 12192000 w 12192000"/>
              <a:gd name="connsiteY2" fmla="*/ 6857998 h 6857998"/>
              <a:gd name="connsiteX3" fmla="*/ 0 w 12192000"/>
              <a:gd name="connsiteY3" fmla="*/ 6857998 h 6857998"/>
            </a:gdLst>
            <a:ahLst/>
            <a:cxnLst>
              <a:cxn ang="0">
                <a:pos x="connsiteX0" y="connsiteY0"/>
              </a:cxn>
              <a:cxn ang="0">
                <a:pos x="connsiteX1" y="connsiteY1"/>
              </a:cxn>
              <a:cxn ang="0">
                <a:pos x="connsiteX2" y="connsiteY2"/>
              </a:cxn>
              <a:cxn ang="0">
                <a:pos x="connsiteX3" y="connsiteY3"/>
              </a:cxn>
            </a:cxnLst>
            <a:rect l="l" t="t" r="r" b="b"/>
            <a:pathLst>
              <a:path w="12192000" h="6857998">
                <a:moveTo>
                  <a:pt x="0" y="0"/>
                </a:moveTo>
                <a:lnTo>
                  <a:pt x="12192000" y="0"/>
                </a:lnTo>
                <a:lnTo>
                  <a:pt x="12192000" y="6857998"/>
                </a:lnTo>
                <a:lnTo>
                  <a:pt x="0" y="6857998"/>
                </a:lnTo>
                <a:close/>
              </a:path>
            </a:pathLst>
          </a:custGeom>
        </p:spPr>
      </p:pic>
      <p:sp>
        <p:nvSpPr>
          <p:cNvPr id="2" name="Title 1">
            <a:extLst>
              <a:ext uri="{FF2B5EF4-FFF2-40B4-BE49-F238E27FC236}">
                <a16:creationId xmlns:a16="http://schemas.microsoft.com/office/drawing/2014/main" id="{C9BEB0B9-67A4-446F-A709-CDA1C397B5FF}"/>
              </a:ext>
            </a:extLst>
          </p:cNvPr>
          <p:cNvSpPr>
            <a:spLocks noGrp="1"/>
          </p:cNvSpPr>
          <p:nvPr>
            <p:ph type="title"/>
          </p:nvPr>
        </p:nvSpPr>
        <p:spPr>
          <a:xfrm>
            <a:off x="2618437" y="991262"/>
            <a:ext cx="6955124" cy="1066802"/>
          </a:xfrm>
        </p:spPr>
        <p:txBody>
          <a:bodyPr>
            <a:normAutofit/>
          </a:bodyPr>
          <a:lstStyle/>
          <a:p>
            <a:pPr algn="ctr"/>
            <a:r>
              <a:rPr lang="en-US" sz="4000" dirty="0">
                <a:solidFill>
                  <a:srgbClr val="FFFFFF"/>
                </a:solidFill>
              </a:rPr>
              <a:t>For Next Week</a:t>
            </a:r>
          </a:p>
        </p:txBody>
      </p:sp>
      <p:sp>
        <p:nvSpPr>
          <p:cNvPr id="3" name="Content Placeholder 2">
            <a:extLst>
              <a:ext uri="{FF2B5EF4-FFF2-40B4-BE49-F238E27FC236}">
                <a16:creationId xmlns:a16="http://schemas.microsoft.com/office/drawing/2014/main" id="{0DEA3138-2664-4F8C-9EB6-17A39D7EFB57}"/>
              </a:ext>
            </a:extLst>
          </p:cNvPr>
          <p:cNvSpPr>
            <a:spLocks noGrp="1"/>
          </p:cNvSpPr>
          <p:nvPr>
            <p:ph idx="1"/>
          </p:nvPr>
        </p:nvSpPr>
        <p:spPr>
          <a:xfrm>
            <a:off x="2618437" y="2371725"/>
            <a:ext cx="6955124" cy="3038475"/>
          </a:xfrm>
        </p:spPr>
        <p:txBody>
          <a:bodyPr anchor="t">
            <a:normAutofit/>
          </a:bodyPr>
          <a:lstStyle/>
          <a:p>
            <a:endParaRPr lang="en-US" sz="2400" dirty="0">
              <a:solidFill>
                <a:srgbClr val="FFFFFF"/>
              </a:solidFill>
            </a:endParaRPr>
          </a:p>
          <a:p>
            <a:r>
              <a:rPr lang="en-US" sz="2400" dirty="0">
                <a:solidFill>
                  <a:srgbClr val="FFFFFF"/>
                </a:solidFill>
              </a:rPr>
              <a:t>Consider doing the exercise with a trusted companion</a:t>
            </a:r>
          </a:p>
          <a:p>
            <a:r>
              <a:rPr lang="en-US" sz="2400" dirty="0">
                <a:solidFill>
                  <a:srgbClr val="FFFFFF"/>
                </a:solidFill>
              </a:rPr>
              <a:t>Do the exercise on Embodying Leadership</a:t>
            </a:r>
          </a:p>
          <a:p>
            <a:r>
              <a:rPr lang="en-US" sz="2400" dirty="0">
                <a:solidFill>
                  <a:srgbClr val="FFFFFF"/>
                </a:solidFill>
              </a:rPr>
              <a:t>Read </a:t>
            </a:r>
            <a:r>
              <a:rPr lang="en-US" sz="2400">
                <a:solidFill>
                  <a:srgbClr val="FFFFFF"/>
                </a:solidFill>
              </a:rPr>
              <a:t>Chapters 7-11</a:t>
            </a:r>
            <a:endParaRPr lang="en-US" sz="2400" dirty="0">
              <a:solidFill>
                <a:srgbClr val="FFFFFF"/>
              </a:solidFill>
            </a:endParaRPr>
          </a:p>
          <a:p>
            <a:endParaRPr lang="en-US" sz="2400" dirty="0">
              <a:solidFill>
                <a:srgbClr val="FFFFFF"/>
              </a:solidFill>
            </a:endParaRPr>
          </a:p>
        </p:txBody>
      </p:sp>
    </p:spTree>
    <p:extLst>
      <p:ext uri="{BB962C8B-B14F-4D97-AF65-F5344CB8AC3E}">
        <p14:creationId xmlns:p14="http://schemas.microsoft.com/office/powerpoint/2010/main" val="353502857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66AD252-1D24-4E88-8550-94C4D36570AC}"/>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Series Review</a:t>
            </a:r>
          </a:p>
        </p:txBody>
      </p:sp>
      <p:sp>
        <p:nvSpPr>
          <p:cNvPr id="5" name="Content Placeholder 4">
            <a:extLst>
              <a:ext uri="{FF2B5EF4-FFF2-40B4-BE49-F238E27FC236}">
                <a16:creationId xmlns:a16="http://schemas.microsoft.com/office/drawing/2014/main" id="{8D64DD30-4962-41FB-80D7-BB54B36FEAB3}"/>
              </a:ext>
            </a:extLst>
          </p:cNvPr>
          <p:cNvSpPr>
            <a:spLocks noGrp="1"/>
          </p:cNvSpPr>
          <p:nvPr>
            <p:ph idx="1"/>
          </p:nvPr>
        </p:nvSpPr>
        <p:spPr>
          <a:xfrm>
            <a:off x="838200" y="2472267"/>
            <a:ext cx="10515600" cy="3704696"/>
          </a:xfrm>
        </p:spPr>
        <p:txBody>
          <a:bodyPr>
            <a:normAutofit/>
          </a:bodyPr>
          <a:lstStyle/>
          <a:p>
            <a:pPr marL="0" indent="0">
              <a:buNone/>
            </a:pPr>
            <a:r>
              <a:rPr lang="en-US" b="1" dirty="0"/>
              <a:t>Week 1: The Landscape, the Challenge, Your Leadership Adventure</a:t>
            </a:r>
          </a:p>
          <a:p>
            <a:r>
              <a:rPr lang="en-US" dirty="0"/>
              <a:t>The challenge of uncharted territory</a:t>
            </a:r>
          </a:p>
          <a:p>
            <a:r>
              <a:rPr lang="en-US" dirty="0"/>
              <a:t>Challenges and gifts of COVID-19</a:t>
            </a:r>
          </a:p>
          <a:p>
            <a:r>
              <a:rPr lang="en-US" dirty="0"/>
              <a:t> Overview of the book</a:t>
            </a:r>
          </a:p>
          <a:p>
            <a:pPr marL="0" indent="0">
              <a:buNone/>
            </a:pPr>
            <a:r>
              <a:rPr lang="en-US" b="1" dirty="0"/>
              <a:t>Week 2: </a:t>
            </a:r>
            <a:r>
              <a:rPr lang="en-US" sz="2700" b="1" dirty="0"/>
              <a:t>The World in Front of You is Nothing Like the World Behind You</a:t>
            </a:r>
          </a:p>
          <a:p>
            <a:r>
              <a:rPr lang="en-US" dirty="0"/>
              <a:t>Changes in the world and in the church</a:t>
            </a:r>
          </a:p>
          <a:p>
            <a:r>
              <a:rPr lang="en-US" dirty="0"/>
              <a:t>Reactions to the changes in the world and church</a:t>
            </a:r>
          </a:p>
        </p:txBody>
      </p:sp>
    </p:spTree>
    <p:extLst>
      <p:ext uri="{BB962C8B-B14F-4D97-AF65-F5344CB8AC3E}">
        <p14:creationId xmlns:p14="http://schemas.microsoft.com/office/powerpoint/2010/main" val="1111199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19F7EAF-7755-9949-A0FA-59E55EC4CA1B}"/>
              </a:ext>
            </a:extLst>
          </p:cNvPr>
          <p:cNvSpPr>
            <a:spLocks noGrp="1"/>
          </p:cNvSpPr>
          <p:nvPr>
            <p:ph type="title"/>
          </p:nvPr>
        </p:nvSpPr>
        <p:spPr>
          <a:xfrm>
            <a:off x="640079" y="2053641"/>
            <a:ext cx="3669161" cy="2760098"/>
          </a:xfrm>
        </p:spPr>
        <p:txBody>
          <a:bodyPr/>
          <a:lstStyle/>
          <a:p>
            <a:r>
              <a:rPr lang="en-US" dirty="0">
                <a:solidFill>
                  <a:srgbClr val="FFFFFF"/>
                </a:solidFill>
              </a:rPr>
              <a:t>Terminology</a:t>
            </a:r>
          </a:p>
        </p:txBody>
      </p:sp>
      <p:sp>
        <p:nvSpPr>
          <p:cNvPr id="3" name="Content Placeholder 2">
            <a:extLst>
              <a:ext uri="{FF2B5EF4-FFF2-40B4-BE49-F238E27FC236}">
                <a16:creationId xmlns:a16="http://schemas.microsoft.com/office/drawing/2014/main" id="{3538DD55-EF45-BB47-9EE0-DBF813E7D4B1}"/>
              </a:ext>
            </a:extLst>
          </p:cNvPr>
          <p:cNvSpPr>
            <a:spLocks noGrp="1"/>
          </p:cNvSpPr>
          <p:nvPr>
            <p:ph idx="1"/>
          </p:nvPr>
        </p:nvSpPr>
        <p:spPr>
          <a:xfrm>
            <a:off x="6090574" y="801866"/>
            <a:ext cx="5306084" cy="5230634"/>
          </a:xfrm>
        </p:spPr>
        <p:txBody>
          <a:bodyPr anchor="ctr">
            <a:normAutofit/>
          </a:bodyPr>
          <a:lstStyle/>
          <a:p>
            <a:r>
              <a:rPr lang="en-US" sz="2400" dirty="0">
                <a:solidFill>
                  <a:srgbClr val="000000"/>
                </a:solidFill>
              </a:rPr>
              <a:t>Technical Competence</a:t>
            </a:r>
          </a:p>
          <a:p>
            <a:pPr lvl="1"/>
            <a:r>
              <a:rPr lang="en-US" sz="1800" u="sng" dirty="0"/>
              <a:t>T</a:t>
            </a:r>
            <a:r>
              <a:rPr lang="en-US" sz="1800" dirty="0"/>
              <a:t>he ability to do the job one is hired to do. According to the author, in the case of the church, these tasks are stewardship of scriptures &amp; tradition, souls &amp; communities, and teams &amp; tasks. Competence does not necessarily mean expert level in all technical skills.</a:t>
            </a:r>
            <a:endParaRPr lang="en-US" sz="2000" dirty="0">
              <a:solidFill>
                <a:srgbClr val="000000"/>
              </a:solidFill>
            </a:endParaRPr>
          </a:p>
          <a:p>
            <a:r>
              <a:rPr lang="en-US" sz="2400" dirty="0">
                <a:solidFill>
                  <a:srgbClr val="000000"/>
                </a:solidFill>
              </a:rPr>
              <a:t>Relational congruency</a:t>
            </a:r>
          </a:p>
          <a:p>
            <a:pPr lvl="1"/>
            <a:r>
              <a:rPr lang="en-US" sz="1800" dirty="0"/>
              <a:t>The ability to be fundamentally the same person with the same values in every relationship, in every circumstance, and especially amidst every crisis. It is both constancy and care at the same time.</a:t>
            </a:r>
          </a:p>
          <a:p>
            <a:pPr lvl="1"/>
            <a:endParaRPr lang="en-US" sz="1800" dirty="0">
              <a:solidFill>
                <a:srgbClr val="000000"/>
              </a:solidFill>
            </a:endParaRPr>
          </a:p>
          <a:p>
            <a:endParaRPr lang="en-US" sz="1800" dirty="0">
              <a:solidFill>
                <a:srgbClr val="000000"/>
              </a:solidFill>
            </a:endParaRPr>
          </a:p>
        </p:txBody>
      </p:sp>
    </p:spTree>
    <p:extLst>
      <p:ext uri="{BB962C8B-B14F-4D97-AF65-F5344CB8AC3E}">
        <p14:creationId xmlns:p14="http://schemas.microsoft.com/office/powerpoint/2010/main" val="377641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9" restart="whenNotActive" fill="hold" evtFilter="cancelBubble" nodeType="interactiveSeq">
                <p:stCondLst>
                  <p:cond evt="onClick" delay="0">
                    <p:tgtEl>
                      <p:spTgt spid="3"/>
                    </p:tgtEl>
                  </p:cond>
                </p:stCondLst>
                <p:endSync evt="end" delay="0">
                  <p:rtn val="all"/>
                </p:endSync>
                <p:childTnLst>
                  <p:par>
                    <p:cTn id="20" fill="hold">
                      <p:stCondLst>
                        <p:cond delay="0"/>
                      </p:stCondLst>
                      <p:childTnLst>
                        <p:par>
                          <p:cTn id="21" fill="hold">
                            <p:stCondLst>
                              <p:cond delay="0"/>
                            </p:stCondLst>
                            <p:childTnLst>
                              <p:par>
                                <p:cTn id="22" presetID="10" presetClass="entr" presetSubtype="0" fill="hold" grpId="2"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500"/>
                                        <p:tgtEl>
                                          <p:spTgt spid="3">
                                            <p:txEl>
                                              <p:pRg st="0" end="0"/>
                                            </p:txEl>
                                          </p:spTgt>
                                        </p:tgtEl>
                                      </p:cBhvr>
                                    </p:animEffect>
                                  </p:childTnLst>
                                </p:cTn>
                              </p:par>
                              <p:par>
                                <p:cTn id="25" presetID="10" presetClass="entr" presetSubtype="0" fill="hold" grpId="2"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2"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500"/>
                                        <p:tgtEl>
                                          <p:spTgt spid="3">
                                            <p:txEl>
                                              <p:pRg st="2" end="2"/>
                                            </p:txEl>
                                          </p:spTgt>
                                        </p:tgtEl>
                                      </p:cBhvr>
                                    </p:animEffect>
                                  </p:childTnLst>
                                </p:cTn>
                              </p:par>
                              <p:par>
                                <p:cTn id="33" presetID="10" presetClass="entr" presetSubtype="0" fill="hold" grpId="2"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1" nodeType="clickEffect">
                                  <p:stCondLst>
                                    <p:cond delay="0"/>
                                  </p:stCondLst>
                                  <p:childTnLst>
                                    <p:set>
                                      <p:cBhvr>
                                        <p:cTn id="39" dur="1" fill="hold">
                                          <p:stCondLst>
                                            <p:cond delay="0"/>
                                          </p:stCondLst>
                                        </p:cTn>
                                        <p:tgtEl>
                                          <p:spTgt spid="3">
                                            <p:txEl>
                                              <p:pRg st="0" end="0"/>
                                            </p:txEl>
                                          </p:spTgt>
                                        </p:tgtEl>
                                        <p:attrNameLst>
                                          <p:attrName>style.visibility</p:attrName>
                                        </p:attrNameLst>
                                      </p:cBhvr>
                                      <p:to>
                                        <p:strVal val="visible"/>
                                      </p:to>
                                    </p:set>
                                    <p:animEffect transition="in" filter="fade">
                                      <p:cBhvr>
                                        <p:cTn id="40" dur="500"/>
                                        <p:tgtEl>
                                          <p:spTgt spid="3">
                                            <p:txEl>
                                              <p:pRg st="0" end="0"/>
                                            </p:txEl>
                                          </p:spTgt>
                                        </p:tgtEl>
                                      </p:cBhvr>
                                    </p:animEffect>
                                  </p:childTnLst>
                                </p:cTn>
                              </p:par>
                              <p:par>
                                <p:cTn id="41" presetID="10" presetClass="entr" presetSubtype="0" fill="hold" grpId="1" nodeType="with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fade">
                                      <p:cBhvr>
                                        <p:cTn id="43" dur="500"/>
                                        <p:tgtEl>
                                          <p:spTgt spid="3">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1"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fade">
                                      <p:cBhvr>
                                        <p:cTn id="48" dur="500"/>
                                        <p:tgtEl>
                                          <p:spTgt spid="3">
                                            <p:txEl>
                                              <p:pRg st="2" end="2"/>
                                            </p:txEl>
                                          </p:spTgt>
                                        </p:tgtEl>
                                      </p:cBhvr>
                                    </p:animEffect>
                                  </p:childTnLst>
                                </p:cTn>
                              </p:par>
                              <p:par>
                                <p:cTn id="49" presetID="10" presetClass="entr" presetSubtype="0" fill="hold" grpId="1" nodeType="with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Effect transition="in" filter="fade">
                                      <p:cBhvr>
                                        <p:cTn id="51" dur="500"/>
                                        <p:tgtEl>
                                          <p:spTgt spid="3">
                                            <p:txEl>
                                              <p:pRg st="3" end="3"/>
                                            </p:txEl>
                                          </p:spTgt>
                                        </p:tgtEl>
                                      </p:cBhvr>
                                    </p:animEffect>
                                  </p:childTnLst>
                                </p:cTn>
                              </p:par>
                            </p:childTnLst>
                          </p:cTn>
                        </p:par>
                      </p:childTnLst>
                    </p:cTn>
                  </p:par>
                </p:childTnLst>
              </p:cTn>
              <p:nextCondLst>
                <p:cond evt="onClick" delay="0">
                  <p:tgtEl>
                    <p:spTgt spid="3"/>
                  </p:tgtEl>
                </p:cond>
              </p:nextCondLst>
            </p:seq>
          </p:childTnLst>
        </p:cTn>
      </p:par>
    </p:tnLst>
    <p:bldLst>
      <p:bldP spid="3" grpId="0" build="p"/>
      <p:bldP spid="3" grpId="1" uiExpand="1" build="p"/>
      <p:bldP spid="3" grpId="2"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654B225-DED8-E64B-944C-35927B44863F}"/>
              </a:ext>
            </a:extLst>
          </p:cNvPr>
          <p:cNvSpPr>
            <a:spLocks noGrp="1"/>
          </p:cNvSpPr>
          <p:nvPr>
            <p:ph type="title"/>
          </p:nvPr>
        </p:nvSpPr>
        <p:spPr>
          <a:xfrm>
            <a:off x="640079" y="2053641"/>
            <a:ext cx="3669161" cy="2760098"/>
          </a:xfrm>
        </p:spPr>
        <p:txBody>
          <a:bodyPr/>
          <a:lstStyle/>
          <a:p>
            <a:r>
              <a:rPr lang="en-US">
                <a:solidFill>
                  <a:srgbClr val="FFFFFF"/>
                </a:solidFill>
              </a:rPr>
              <a:t>Learning:</a:t>
            </a:r>
            <a:br>
              <a:rPr lang="en-US">
                <a:solidFill>
                  <a:srgbClr val="FFFFFF"/>
                </a:solidFill>
              </a:rPr>
            </a:br>
            <a:r>
              <a:rPr lang="en-US">
                <a:solidFill>
                  <a:srgbClr val="FFFFFF"/>
                </a:solidFill>
              </a:rPr>
              <a:t>Key Leadership Lessons</a:t>
            </a:r>
          </a:p>
        </p:txBody>
      </p:sp>
      <p:sp>
        <p:nvSpPr>
          <p:cNvPr id="3" name="Content Placeholder 2">
            <a:extLst>
              <a:ext uri="{FF2B5EF4-FFF2-40B4-BE49-F238E27FC236}">
                <a16:creationId xmlns:a16="http://schemas.microsoft.com/office/drawing/2014/main" id="{3813ED5B-FE2B-A742-B038-694262798CC8}"/>
              </a:ext>
            </a:extLst>
          </p:cNvPr>
          <p:cNvSpPr>
            <a:spLocks noGrp="1"/>
          </p:cNvSpPr>
          <p:nvPr>
            <p:ph idx="1"/>
          </p:nvPr>
        </p:nvSpPr>
        <p:spPr>
          <a:xfrm>
            <a:off x="6090574" y="801866"/>
            <a:ext cx="5306084" cy="5230634"/>
          </a:xfrm>
        </p:spPr>
        <p:txBody>
          <a:bodyPr anchor="ctr">
            <a:normAutofit/>
          </a:bodyPr>
          <a:lstStyle/>
          <a:p>
            <a:r>
              <a:rPr lang="en-US" sz="2400" dirty="0">
                <a:solidFill>
                  <a:srgbClr val="000000"/>
                </a:solidFill>
              </a:rPr>
              <a:t>In uncharted territory, trust is a essential as the air we breathe.</a:t>
            </a:r>
          </a:p>
          <a:p>
            <a:r>
              <a:rPr lang="en-US" sz="2400" dirty="0">
                <a:solidFill>
                  <a:srgbClr val="000000"/>
                </a:solidFill>
              </a:rPr>
              <a:t>Leading an organization into uncharted territory is to build up the necessary credibility, trust, and healthy organizational culture to face the looming challenges.</a:t>
            </a:r>
          </a:p>
          <a:p>
            <a:r>
              <a:rPr lang="en-US" sz="2400" dirty="0">
                <a:solidFill>
                  <a:srgbClr val="000000"/>
                </a:solidFill>
              </a:rPr>
              <a:t>While management acts within culture, leadership creates culture.</a:t>
            </a:r>
          </a:p>
        </p:txBody>
      </p:sp>
    </p:spTree>
    <p:extLst>
      <p:ext uri="{BB962C8B-B14F-4D97-AF65-F5344CB8AC3E}">
        <p14:creationId xmlns:p14="http://schemas.microsoft.com/office/powerpoint/2010/main" val="2043591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648D40E-84AB-4A4C-94E9-1D921DCAFE71}"/>
              </a:ext>
            </a:extLst>
          </p:cNvPr>
          <p:cNvSpPr>
            <a:spLocks noGrp="1"/>
          </p:cNvSpPr>
          <p:nvPr>
            <p:ph type="title"/>
          </p:nvPr>
        </p:nvSpPr>
        <p:spPr>
          <a:xfrm>
            <a:off x="640079" y="2053641"/>
            <a:ext cx="3669161" cy="2760098"/>
          </a:xfrm>
        </p:spPr>
        <p:txBody>
          <a:bodyPr/>
          <a:lstStyle/>
          <a:p>
            <a:r>
              <a:rPr lang="en-US">
                <a:solidFill>
                  <a:srgbClr val="FFFFFF"/>
                </a:solidFill>
              </a:rPr>
              <a:t>Reflect: Personal and Group Ponderings</a:t>
            </a:r>
          </a:p>
        </p:txBody>
      </p:sp>
      <p:sp>
        <p:nvSpPr>
          <p:cNvPr id="3" name="Content Placeholder 2">
            <a:extLst>
              <a:ext uri="{FF2B5EF4-FFF2-40B4-BE49-F238E27FC236}">
                <a16:creationId xmlns:a16="http://schemas.microsoft.com/office/drawing/2014/main" id="{ED67C758-3766-564F-91D4-047DF5E7C1B3}"/>
              </a:ext>
            </a:extLst>
          </p:cNvPr>
          <p:cNvSpPr>
            <a:spLocks noGrp="1"/>
          </p:cNvSpPr>
          <p:nvPr>
            <p:ph idx="1"/>
          </p:nvPr>
        </p:nvSpPr>
        <p:spPr>
          <a:xfrm>
            <a:off x="6090574" y="801866"/>
            <a:ext cx="5306084" cy="5230634"/>
          </a:xfrm>
        </p:spPr>
        <p:txBody>
          <a:bodyPr anchor="ctr">
            <a:normAutofit/>
          </a:bodyPr>
          <a:lstStyle/>
          <a:p>
            <a:r>
              <a:rPr lang="en-US" sz="2400" dirty="0">
                <a:solidFill>
                  <a:srgbClr val="000000"/>
                </a:solidFill>
              </a:rPr>
              <a:t>What do you consider the characteristics of a trustworthy person?</a:t>
            </a:r>
          </a:p>
          <a:p>
            <a:r>
              <a:rPr lang="en-US" sz="2400" dirty="0">
                <a:solidFill>
                  <a:srgbClr val="000000"/>
                </a:solidFill>
              </a:rPr>
              <a:t>How do you define the characteristics of a healthy organizational culture?</a:t>
            </a:r>
          </a:p>
          <a:p>
            <a:r>
              <a:rPr lang="en-US" sz="2400" dirty="0">
                <a:solidFill>
                  <a:srgbClr val="000000"/>
                </a:solidFill>
              </a:rPr>
              <a:t>What does a leader or team  do to foster a healthy organizational culture?</a:t>
            </a:r>
          </a:p>
          <a:p>
            <a:r>
              <a:rPr lang="en-US" sz="2400" dirty="0">
                <a:solidFill>
                  <a:srgbClr val="000000"/>
                </a:solidFill>
              </a:rPr>
              <a:t>What hinders healthy organizational culture?</a:t>
            </a:r>
          </a:p>
        </p:txBody>
      </p:sp>
    </p:spTree>
    <p:extLst>
      <p:ext uri="{BB962C8B-B14F-4D97-AF65-F5344CB8AC3E}">
        <p14:creationId xmlns:p14="http://schemas.microsoft.com/office/powerpoint/2010/main" val="364849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69E28E7-FB32-4B6D-A265-E6D2D438C423}"/>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Brainstorm</a:t>
            </a:r>
          </a:p>
        </p:txBody>
      </p:sp>
      <p:sp>
        <p:nvSpPr>
          <p:cNvPr id="7" name="Text Placeholder 3">
            <a:extLst>
              <a:ext uri="{FF2B5EF4-FFF2-40B4-BE49-F238E27FC236}">
                <a16:creationId xmlns:a16="http://schemas.microsoft.com/office/drawing/2014/main" id="{B0198BBB-1679-4790-98BA-D69A93A1CC2D}"/>
              </a:ext>
            </a:extLst>
          </p:cNvPr>
          <p:cNvSpPr txBox="1">
            <a:spLocks/>
          </p:cNvSpPr>
          <p:nvPr/>
        </p:nvSpPr>
        <p:spPr>
          <a:xfrm>
            <a:off x="773668" y="2439000"/>
            <a:ext cx="5117899" cy="4418999"/>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a:t>Leadership</a:t>
            </a:r>
            <a:r>
              <a:rPr lang="en-US" dirty="0"/>
              <a:t> </a:t>
            </a:r>
            <a:r>
              <a:rPr lang="en-US" sz="4000" dirty="0"/>
              <a:t>Characteristics</a:t>
            </a:r>
          </a:p>
          <a:p>
            <a:r>
              <a:rPr lang="en-US" sz="3300" dirty="0"/>
              <a:t>Listen to people they are leading</a:t>
            </a:r>
          </a:p>
          <a:p>
            <a:r>
              <a:rPr lang="en-US" sz="3300" dirty="0"/>
              <a:t>Share information</a:t>
            </a:r>
          </a:p>
          <a:p>
            <a:r>
              <a:rPr lang="en-US" sz="3300" dirty="0"/>
              <a:t>Forward looking</a:t>
            </a:r>
          </a:p>
          <a:p>
            <a:r>
              <a:rPr lang="en-US" sz="3300" dirty="0"/>
              <a:t>Waits to see how organization functions before they make changes</a:t>
            </a:r>
          </a:p>
          <a:p>
            <a:r>
              <a:rPr lang="en-US" sz="3300" dirty="0"/>
              <a:t>Bring everybody along</a:t>
            </a:r>
          </a:p>
          <a:p>
            <a:r>
              <a:rPr lang="en-US" sz="3300" dirty="0"/>
              <a:t>Don’t allow cliques</a:t>
            </a:r>
          </a:p>
          <a:p>
            <a:r>
              <a:rPr lang="en-US" sz="3300" dirty="0"/>
              <a:t>Consistent</a:t>
            </a:r>
          </a:p>
          <a:p>
            <a:r>
              <a:rPr lang="en-US" sz="3300" dirty="0"/>
              <a:t>Caring</a:t>
            </a:r>
          </a:p>
          <a:p>
            <a:r>
              <a:rPr lang="en-US" sz="3300" dirty="0"/>
              <a:t>Promoting diversity</a:t>
            </a:r>
          </a:p>
          <a:p>
            <a:r>
              <a:rPr lang="en-US" sz="3300" dirty="0"/>
              <a:t>Assuming positive intent</a:t>
            </a:r>
          </a:p>
          <a:p>
            <a:r>
              <a:rPr lang="en-US" sz="3300" dirty="0"/>
              <a:t>Respect</a:t>
            </a:r>
          </a:p>
          <a:p>
            <a:endParaRPr lang="en-US" sz="1800" dirty="0"/>
          </a:p>
        </p:txBody>
      </p:sp>
      <p:sp>
        <p:nvSpPr>
          <p:cNvPr id="9" name="Text Placeholder 4">
            <a:extLst>
              <a:ext uri="{FF2B5EF4-FFF2-40B4-BE49-F238E27FC236}">
                <a16:creationId xmlns:a16="http://schemas.microsoft.com/office/drawing/2014/main" id="{9A8C091A-FA6B-465A-B6B4-3BB1745EFB13}"/>
              </a:ext>
            </a:extLst>
          </p:cNvPr>
          <p:cNvSpPr txBox="1">
            <a:spLocks/>
          </p:cNvSpPr>
          <p:nvPr/>
        </p:nvSpPr>
        <p:spPr>
          <a:xfrm>
            <a:off x="6172200" y="2439001"/>
            <a:ext cx="5183188" cy="5349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Healthy Organization</a:t>
            </a:r>
          </a:p>
          <a:p>
            <a:r>
              <a:rPr lang="en-US" sz="1800" dirty="0"/>
              <a:t>Listen to responsible leadership</a:t>
            </a:r>
          </a:p>
          <a:p>
            <a:r>
              <a:rPr lang="en-US" sz="1800" dirty="0"/>
              <a:t>Adapts</a:t>
            </a:r>
          </a:p>
          <a:p>
            <a:r>
              <a:rPr lang="en-US" sz="1800" dirty="0"/>
              <a:t>Clear channels of communication</a:t>
            </a:r>
          </a:p>
          <a:p>
            <a:r>
              <a:rPr lang="en-US" sz="1800" dirty="0"/>
              <a:t>Honors the past/ moves forward</a:t>
            </a:r>
          </a:p>
          <a:p>
            <a:r>
              <a:rPr lang="en-US" sz="1800" dirty="0"/>
              <a:t>Care about one another</a:t>
            </a:r>
          </a:p>
          <a:p>
            <a:r>
              <a:rPr lang="en-US" sz="1800" dirty="0"/>
              <a:t>Brings others along to congruence by loving, flexibility, and forgiving</a:t>
            </a:r>
          </a:p>
          <a:p>
            <a:r>
              <a:rPr lang="en-US" sz="1800" dirty="0"/>
              <a:t>Clear purpose</a:t>
            </a:r>
          </a:p>
          <a:p>
            <a:r>
              <a:rPr lang="en-US" sz="1800" dirty="0"/>
              <a:t>SMART goals</a:t>
            </a:r>
          </a:p>
          <a:p>
            <a:r>
              <a:rPr lang="en-US" sz="1800" dirty="0"/>
              <a:t>Open access to facts</a:t>
            </a:r>
          </a:p>
          <a:p>
            <a:r>
              <a:rPr lang="en-US" sz="1800" dirty="0"/>
              <a:t>Transparency/Good communications</a:t>
            </a:r>
          </a:p>
        </p:txBody>
      </p:sp>
    </p:spTree>
    <p:extLst>
      <p:ext uri="{BB962C8B-B14F-4D97-AF65-F5344CB8AC3E}">
        <p14:creationId xmlns:p14="http://schemas.microsoft.com/office/powerpoint/2010/main" val="2167197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69E28E7-FB32-4B6D-A265-E6D2D438C423}"/>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Brainstorm</a:t>
            </a:r>
          </a:p>
        </p:txBody>
      </p:sp>
      <p:sp>
        <p:nvSpPr>
          <p:cNvPr id="7" name="Text Placeholder 3">
            <a:extLst>
              <a:ext uri="{FF2B5EF4-FFF2-40B4-BE49-F238E27FC236}">
                <a16:creationId xmlns:a16="http://schemas.microsoft.com/office/drawing/2014/main" id="{B0198BBB-1679-4790-98BA-D69A93A1CC2D}"/>
              </a:ext>
            </a:extLst>
          </p:cNvPr>
          <p:cNvSpPr txBox="1">
            <a:spLocks/>
          </p:cNvSpPr>
          <p:nvPr/>
        </p:nvSpPr>
        <p:spPr>
          <a:xfrm>
            <a:off x="773668" y="2439001"/>
            <a:ext cx="5117899" cy="40633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What leaders do to create healthy culture</a:t>
            </a:r>
          </a:p>
          <a:p>
            <a:r>
              <a:rPr lang="en-US" sz="1800" dirty="0"/>
              <a:t>Consistent and caring</a:t>
            </a:r>
          </a:p>
          <a:p>
            <a:r>
              <a:rPr lang="en-US" sz="1800" dirty="0"/>
              <a:t>Looking for overall group welfare</a:t>
            </a:r>
          </a:p>
          <a:p>
            <a:r>
              <a:rPr lang="en-US" sz="1800" dirty="0"/>
              <a:t>Doesn’t let outliers get lost</a:t>
            </a:r>
          </a:p>
          <a:p>
            <a:endParaRPr lang="en-US" sz="1800" dirty="0"/>
          </a:p>
          <a:p>
            <a:pPr marL="0" indent="0">
              <a:buNone/>
            </a:pPr>
            <a:endParaRPr lang="en-US" sz="1800" dirty="0"/>
          </a:p>
        </p:txBody>
      </p:sp>
      <p:sp>
        <p:nvSpPr>
          <p:cNvPr id="9" name="Text Placeholder 4">
            <a:extLst>
              <a:ext uri="{FF2B5EF4-FFF2-40B4-BE49-F238E27FC236}">
                <a16:creationId xmlns:a16="http://schemas.microsoft.com/office/drawing/2014/main" id="{9A8C091A-FA6B-465A-B6B4-3BB1745EFB13}"/>
              </a:ext>
            </a:extLst>
          </p:cNvPr>
          <p:cNvSpPr txBox="1">
            <a:spLocks/>
          </p:cNvSpPr>
          <p:nvPr/>
        </p:nvSpPr>
        <p:spPr>
          <a:xfrm>
            <a:off x="6172200" y="2439001"/>
            <a:ext cx="5183188" cy="5349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What hinders healthy culture</a:t>
            </a:r>
          </a:p>
          <a:p>
            <a:r>
              <a:rPr lang="en-US" sz="1800" dirty="0"/>
              <a:t>Lack of trust</a:t>
            </a:r>
          </a:p>
          <a:p>
            <a:r>
              <a:rPr lang="en-US" sz="1800" dirty="0"/>
              <a:t>Lack of clear and trustworthy leadership</a:t>
            </a:r>
          </a:p>
          <a:p>
            <a:r>
              <a:rPr lang="en-US" sz="1800" dirty="0"/>
              <a:t>Favoritism</a:t>
            </a:r>
          </a:p>
          <a:p>
            <a:r>
              <a:rPr lang="en-US" sz="1800" dirty="0"/>
              <a:t>Leader too hesitant to act</a:t>
            </a:r>
          </a:p>
          <a:p>
            <a:endParaRPr lang="en-US" sz="1800" dirty="0"/>
          </a:p>
          <a:p>
            <a:endParaRPr lang="en-US" sz="1800" dirty="0"/>
          </a:p>
        </p:txBody>
      </p:sp>
    </p:spTree>
    <p:extLst>
      <p:ext uri="{BB962C8B-B14F-4D97-AF65-F5344CB8AC3E}">
        <p14:creationId xmlns:p14="http://schemas.microsoft.com/office/powerpoint/2010/main" val="3810045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A1DE278-2389-AD48-97CD-2E3649D6A80C}"/>
              </a:ext>
            </a:extLst>
          </p:cNvPr>
          <p:cNvSpPr>
            <a:spLocks noGrp="1"/>
          </p:cNvSpPr>
          <p:nvPr>
            <p:ph type="title"/>
          </p:nvPr>
        </p:nvSpPr>
        <p:spPr>
          <a:xfrm>
            <a:off x="640079" y="2053641"/>
            <a:ext cx="3669161" cy="2760098"/>
          </a:xfrm>
        </p:spPr>
        <p:txBody>
          <a:bodyPr/>
          <a:lstStyle/>
          <a:p>
            <a:r>
              <a:rPr lang="en-US">
                <a:solidFill>
                  <a:srgbClr val="FFFFFF"/>
                </a:solidFill>
              </a:rPr>
              <a:t>Relate: Going Deeper with a Trusted Companion</a:t>
            </a:r>
          </a:p>
        </p:txBody>
      </p:sp>
      <p:sp>
        <p:nvSpPr>
          <p:cNvPr id="3" name="Content Placeholder 2">
            <a:extLst>
              <a:ext uri="{FF2B5EF4-FFF2-40B4-BE49-F238E27FC236}">
                <a16:creationId xmlns:a16="http://schemas.microsoft.com/office/drawing/2014/main" id="{8F78645A-37F8-B142-8C2D-BDD062D99142}"/>
              </a:ext>
            </a:extLst>
          </p:cNvPr>
          <p:cNvSpPr>
            <a:spLocks noGrp="1"/>
          </p:cNvSpPr>
          <p:nvPr>
            <p:ph idx="1"/>
          </p:nvPr>
        </p:nvSpPr>
        <p:spPr>
          <a:xfrm>
            <a:off x="6090574" y="801866"/>
            <a:ext cx="5306084" cy="5230634"/>
          </a:xfrm>
        </p:spPr>
        <p:txBody>
          <a:bodyPr anchor="ctr">
            <a:normAutofit/>
          </a:bodyPr>
          <a:lstStyle/>
          <a:p>
            <a:r>
              <a:rPr lang="en-US" sz="2400" dirty="0">
                <a:solidFill>
                  <a:srgbClr val="000000"/>
                </a:solidFill>
              </a:rPr>
              <a:t>What have you seen me doing or not doing to build trust in other people?</a:t>
            </a:r>
          </a:p>
          <a:p>
            <a:r>
              <a:rPr lang="en-US" sz="2400" dirty="0">
                <a:solidFill>
                  <a:srgbClr val="000000"/>
                </a:solidFill>
              </a:rPr>
              <a:t>What have you observed me doing or not doing that diminish trust?</a:t>
            </a:r>
          </a:p>
          <a:p>
            <a:r>
              <a:rPr lang="en-US" sz="2400" dirty="0">
                <a:solidFill>
                  <a:srgbClr val="000000"/>
                </a:solidFill>
              </a:rPr>
              <a:t>How do I demonstrate relational congruence?</a:t>
            </a:r>
          </a:p>
          <a:p>
            <a:r>
              <a:rPr lang="en-US" sz="2400" dirty="0">
                <a:solidFill>
                  <a:srgbClr val="000000"/>
                </a:solidFill>
              </a:rPr>
              <a:t>In what ways have I undermined people’s trust in me by being relationally incongruent?</a:t>
            </a:r>
          </a:p>
        </p:txBody>
      </p:sp>
    </p:spTree>
    <p:extLst>
      <p:ext uri="{BB962C8B-B14F-4D97-AF65-F5344CB8AC3E}">
        <p14:creationId xmlns:p14="http://schemas.microsoft.com/office/powerpoint/2010/main" val="796524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7F2EE8C-F1F9-4448-B3C8-4462EB08E430}"/>
              </a:ext>
            </a:extLst>
          </p:cNvPr>
          <p:cNvSpPr>
            <a:spLocks noGrp="1"/>
          </p:cNvSpPr>
          <p:nvPr>
            <p:ph type="title"/>
          </p:nvPr>
        </p:nvSpPr>
        <p:spPr>
          <a:xfrm>
            <a:off x="640079" y="2053641"/>
            <a:ext cx="3669161" cy="2760098"/>
          </a:xfrm>
        </p:spPr>
        <p:txBody>
          <a:bodyPr/>
          <a:lstStyle/>
          <a:p>
            <a:r>
              <a:rPr lang="en-US">
                <a:solidFill>
                  <a:srgbClr val="FFFFFF"/>
                </a:solidFill>
              </a:rPr>
              <a:t>Practice: Embodying Leadership Transformation</a:t>
            </a:r>
          </a:p>
        </p:txBody>
      </p:sp>
      <p:sp>
        <p:nvSpPr>
          <p:cNvPr id="3" name="Content Placeholder 2">
            <a:extLst>
              <a:ext uri="{FF2B5EF4-FFF2-40B4-BE49-F238E27FC236}">
                <a16:creationId xmlns:a16="http://schemas.microsoft.com/office/drawing/2014/main" id="{5ABA9312-FBAD-E84E-B28C-87AB89F8D7FB}"/>
              </a:ext>
            </a:extLst>
          </p:cNvPr>
          <p:cNvSpPr>
            <a:spLocks noGrp="1"/>
          </p:cNvSpPr>
          <p:nvPr>
            <p:ph idx="1"/>
          </p:nvPr>
        </p:nvSpPr>
        <p:spPr>
          <a:xfrm>
            <a:off x="6090574" y="801866"/>
            <a:ext cx="5306084" cy="5230634"/>
          </a:xfrm>
        </p:spPr>
        <p:txBody>
          <a:bodyPr anchor="ctr">
            <a:normAutofit/>
          </a:bodyPr>
          <a:lstStyle/>
          <a:p>
            <a:r>
              <a:rPr lang="en-US" sz="2400" dirty="0">
                <a:solidFill>
                  <a:srgbClr val="000000"/>
                </a:solidFill>
              </a:rPr>
              <a:t>Credibility is built through the practice of regular self-assessment. </a:t>
            </a:r>
          </a:p>
          <a:p>
            <a:r>
              <a:rPr lang="en-US" sz="2400" dirty="0">
                <a:solidFill>
                  <a:srgbClr val="000000"/>
                </a:solidFill>
              </a:rPr>
              <a:t>Trust is built through authenticity. Practice saying ”I don’t know” and learning to ask good questions in conversations.</a:t>
            </a:r>
          </a:p>
        </p:txBody>
      </p:sp>
    </p:spTree>
    <p:extLst>
      <p:ext uri="{BB962C8B-B14F-4D97-AF65-F5344CB8AC3E}">
        <p14:creationId xmlns:p14="http://schemas.microsoft.com/office/powerpoint/2010/main" val="640044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marL="285750" indent="-285750" algn="l">
          <a:buFont typeface="Arial" panose="020B0604020202020204" pitchFamily="34" charset="0"/>
          <a:buChar char="•"/>
          <a:defRPr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TotalTime>
  <Words>533</Words>
  <Application>Microsoft Office PowerPoint</Application>
  <PresentationFormat>Widescreen</PresentationFormat>
  <Paragraphs>73</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Canoeing the Mountains</vt:lpstr>
      <vt:lpstr>Series Review</vt:lpstr>
      <vt:lpstr>Terminology</vt:lpstr>
      <vt:lpstr>Learning: Key Leadership Lessons</vt:lpstr>
      <vt:lpstr>Reflect: Personal and Group Ponderings</vt:lpstr>
      <vt:lpstr>Brainstorm</vt:lpstr>
      <vt:lpstr>Brainstorm</vt:lpstr>
      <vt:lpstr>Relate: Going Deeper with a Trusted Companion</vt:lpstr>
      <vt:lpstr>Practice: Embodying Leadership Transformation</vt:lpstr>
      <vt:lpstr>For Next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Canoeing the Mountains</dc:title>
  <dc:creator>Deborah Sampson</dc:creator>
  <cp:lastModifiedBy>Deborah Sampson</cp:lastModifiedBy>
  <cp:revision>17</cp:revision>
  <dcterms:created xsi:type="dcterms:W3CDTF">2020-04-23T21:21:22Z</dcterms:created>
  <dcterms:modified xsi:type="dcterms:W3CDTF">2020-05-03T17:24:46Z</dcterms:modified>
</cp:coreProperties>
</file>